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767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2804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3724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2347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3215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0007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840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6042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351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0957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704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5CA2-8646-4C20-AF7E-4A07B14E58F6}" type="datetimeFigureOut">
              <a:rPr lang="sr-Cyrl-RS" smtClean="0"/>
              <a:t>29.01.2021.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A100-3A7B-43B7-87F7-E1B242A114BE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5793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026" name="Picture 2" descr="The Proto-Earth by Jochen Stuhrmann | Space theme, Cosmos, Fright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66"/>
            <a:ext cx="12192000" cy="6882266"/>
          </a:xfrm>
          <a:prstGeom prst="rect">
            <a:avLst/>
          </a:prstGeom>
          <a:noFill/>
          <a:effectLst>
            <a:reflection stA="4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5893" y="2539704"/>
            <a:ext cx="71002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ПОСТАНАК ЖИВОТА</a:t>
            </a:r>
          </a:p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АБИОГЕНА ЕВОЛУЦИЈА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РАЗВОЈ АТМОСФЕРЕ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2" name="Picture 4" descr="evolution of the atmosphere | History, Composition, Changes, &amp; Facts |  Britan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4" b="5572"/>
          <a:stretch/>
        </p:blipFill>
        <p:spPr bwMode="auto">
          <a:xfrm>
            <a:off x="8717685" y="1417433"/>
            <a:ext cx="3474315" cy="25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5" y="1825625"/>
            <a:ext cx="8534399" cy="48364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 развој </a:t>
            </a:r>
            <a:r>
              <a:rPr lang="sr-Cyrl-RS" b="1" dirty="0">
                <a:solidFill>
                  <a:schemeClr val="bg1"/>
                </a:solidFill>
              </a:rPr>
              <a:t>ж</a:t>
            </a:r>
            <a:r>
              <a:rPr lang="ru-RU" b="1" dirty="0" smtClean="0">
                <a:solidFill>
                  <a:schemeClr val="bg1"/>
                </a:solidFill>
              </a:rPr>
              <a:t>ивота атмосфера је имала огроман значај. </a:t>
            </a:r>
            <a:r>
              <a:rPr lang="ru-RU" dirty="0" smtClean="0">
                <a:solidFill>
                  <a:schemeClr val="bg1"/>
                </a:solidFill>
              </a:rPr>
              <a:t>Данашња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атмосфера је секундарног порекла и великим делом садржи гасове из коре (радиоактивно загревање), али је велики допринос и фотосинтезе биљака.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почетку су били лакши елементи:</a:t>
            </a:r>
            <a:r>
              <a:rPr lang="sr-Latn-RS" dirty="0" smtClean="0">
                <a:solidFill>
                  <a:schemeClr val="bg1"/>
                </a:solidFill>
              </a:rPr>
              <a:t> H, N, C, Ne, He, O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Пад температуре омогућио је стварање једноставнијих једињења попут амонијака, воде и метана.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У првобитном океану  растварани су минерали из стена и амонијак из ваздуха.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Дисоцијацијом водене паре ослобађао се кисеоник ( значајније тек услед фотосинтезе)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Сунчево зрачење високе енергије доносило је енергију за синтетичке реакције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УВ зрачење је дисосовало кисеоник и створен је озон који је омогућио да се живот пресели на копно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sr-Cyrl-RS" dirty="0">
              <a:solidFill>
                <a:schemeClr val="bg1"/>
              </a:solidFill>
            </a:endParaRPr>
          </a:p>
        </p:txBody>
      </p:sp>
      <p:pic>
        <p:nvPicPr>
          <p:cNvPr id="7170" name="Picture 2" descr="evolution of the atmosphere | History, Composition, Changes, &amp; Facts |  Britan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9" t="845"/>
          <a:stretch/>
        </p:blipFill>
        <p:spPr bwMode="auto">
          <a:xfrm>
            <a:off x="8717684" y="4072783"/>
            <a:ext cx="3474315" cy="27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ГЕОЛОШКА СКАЛА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6146" name="Picture 2" descr="Tempo Geologico – La nascita del pianeta t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09" y="1352171"/>
            <a:ext cx="7767782" cy="52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BC - Earth - One amazing substance allowed life to thrive on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92" y="1577829"/>
            <a:ext cx="5045108" cy="28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osils (1) - Archiscene - Your Daily Architecture &amp; Design Up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3757317"/>
            <a:ext cx="4658303" cy="31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ПРВИ СТАНОВНИЦИ НА ЗЕМЉИ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797800" cy="5032375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На основу присуства угљеникових изотопа, једна група научника сматра да је живот настао пре 3.8 милијарди година.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Већина научника сматра да су први прокариоти (цијано бактерије), настале пре 3.6 милијарди година.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Први живот се стварао у хидросфери, која га је штитила  од убитачног УВ зрачења и омогућила добру покретљивост пребиолошких молекула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Први еукариоти појавили су се пре 2.1 милијарде година, а према неким пре 1.5 милијарди година.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Први фосили са чврстим деловима датирају од пре 600 милиона година.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Док се први сисари јављају пре 200 милиона година.</a:t>
            </a:r>
            <a:endParaRPr lang="sr-Cyrl-R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Милер-Јуријев експеримент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4" y="1825624"/>
            <a:ext cx="7462982" cy="4686011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Милер- Јуријев експеримент је симулирао хипотетичке услове за које се сматрало да су постојали у Хадском геолошком периоду.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Експеримент је проверавао могућност хемијских начела живота.</a:t>
            </a: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Овај експеримент је подржао хипотезу Опарина и Халдејна.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Експеримент су извели Стенли Милер и Харолд Јури 1952. године</a:t>
            </a:r>
          </a:p>
        </p:txBody>
      </p:sp>
      <p:pic>
        <p:nvPicPr>
          <p:cNvPr id="9218" name="Picture 2" descr="Милер-Јуријев експеримент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27" y="1359865"/>
            <a:ext cx="4611831" cy="52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ТОК ЕКСПЕРИМЕНТА И ПРЕБИОТИЧКА СУПА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47" y="1834861"/>
            <a:ext cx="7335982" cy="4351338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У стакленом балону налазила се смеша водене паре, метана, амонијака и водоника.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Електрична пражњења у импровизованој атмосфери представљала су првобитне изворе енергије.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Гасови у атмносфери ступали су у различите хемијске реакције.</a:t>
            </a: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За само  недељу дана појавио се велики број  различитих органских једињења, укључујући и амино киселине.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До данас изведене су бројне модификације Милеровог експеримента и на тај начин добијен је још већи број органских једињења.</a:t>
            </a:r>
          </a:p>
        </p:txBody>
      </p:sp>
      <p:pic>
        <p:nvPicPr>
          <p:cNvPr id="10242" name="Picture 2" descr="Miller Experiment Animation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65" y="2377930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ЉУБИТЕЉЕ ХЕМИЈЕ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11266" name="Picture 2" descr="Abioticka sinteza alanina i mlecne kis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1" y="1620045"/>
            <a:ext cx="4105275" cy="47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bioticka sinteza purinskih ba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02" y="1620044"/>
            <a:ext cx="3781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67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ШТА ЈЕ СТАРИЈЕ КОКОШКА ИЛИ ЈАЈЕ, ОДНОСНО ПРОТЕИНИ ИЛИ НУКЛЕИНСКЕ КИСЕЛИНЕ?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4" name="Picture 6" descr="Answered: What Came First, the Chicken or the Egg? | The Takaho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67" y="2178265"/>
            <a:ext cx="5690466" cy="42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РНК СВЕТ</a:t>
            </a:r>
            <a:endParaRPr lang="sr-Cyrl-R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50891" cy="4351338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Услед повећања концентрације мањих органских молекула, дошло је до спајања у сложеније молекуле.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Према Опарину концентрација органских молекула је била толико висока да се  океан могао поредити са супом- пребиотича супа.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Данашња истраживања  редуковала су ову хипотезу, тако да се  толика количина органске супстанце могла појавити само на местима са посебним условима.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Према најновијим истраживањима таква места су могла да буду : исушени заливи, врући извори на дну океана, велике дубине.</a:t>
            </a:r>
            <a:endParaRPr lang="sr-Cyrl-RS" dirty="0">
              <a:solidFill>
                <a:schemeClr val="bg1"/>
              </a:solidFill>
            </a:endParaRPr>
          </a:p>
        </p:txBody>
      </p:sp>
      <p:pic>
        <p:nvPicPr>
          <p:cNvPr id="1026" name="Picture 2" descr="Extremophil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98" y="1458686"/>
            <a:ext cx="4406102" cy="281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cterias extremofi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91" y="3570513"/>
            <a:ext cx="4093028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5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РЕШЕЊЕ ЗАГОНЕТКЕ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4129"/>
            <a:ext cx="8787947" cy="4401004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Међу научницима је дуго постојало неслагање око тога да ли су прво настале нуклеинске киселине или протеини (подсетимо се транслације!)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Вероватноћа да две групе тако сложених молекула настану спонтано и истовремено на истом месту је занемарљиво мала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Данас се истраживачи слажу да је прво настала РНК.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Први молекули РНК настали су  спонтаним повезивањем малог броја нуклеотида. Неки од ових олигонуклеотида  били су способни да се репликују.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Процеси репликације првих олигонуклеотида били су врло непрецизни. </a:t>
            </a: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Грешке су доводиле до појаве сличних молекула и на тај начин се повећавала разноврсност.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Неки од тих молекула били су стабилнији и удвајали су се прецизније и брже од других.</a:t>
            </a:r>
            <a:endParaRPr lang="sr-Cyrl-RS" dirty="0">
              <a:solidFill>
                <a:schemeClr val="bg1"/>
              </a:solidFill>
            </a:endParaRPr>
          </a:p>
        </p:txBody>
      </p:sp>
      <p:pic>
        <p:nvPicPr>
          <p:cNvPr id="2050" name="Picture 2" descr="RNA World 2.0 | The Scientist Magazine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47" y="1464129"/>
            <a:ext cx="2952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3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2268"/>
            <a:ext cx="12191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ЗБОГ ЧЕГА УРАЦИЛ НИЈЕ ПРИСУТАН У ДНК?</a:t>
            </a:r>
            <a:b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Мислите о томе...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6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  <a:noFill/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ШТА ЈЕ ЖИВОТ</a:t>
            </a:r>
            <a:r>
              <a:rPr lang="sr-Latn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 anchor="ctr"/>
          <a:lstStyle/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r>
              <a:rPr lang="sr-Cyrl-RS" b="1" dirty="0" smtClean="0">
                <a:solidFill>
                  <a:srgbClr val="FFFF00"/>
                </a:solidFill>
              </a:rPr>
              <a:t>ЖИВОТ ЈЕ САСВИМ ПОСЕБНА ОРГАНИЗАЦИЈА </a:t>
            </a:r>
            <a:r>
              <a:rPr lang="sr-Cyrl-RS" b="1" u="sng" dirty="0" smtClean="0">
                <a:solidFill>
                  <a:srgbClr val="FFFF00"/>
                </a:solidFill>
              </a:rPr>
              <a:t>ХЕМИЈСКЕ МАТЕРИЈЕ.</a:t>
            </a:r>
            <a:endParaRPr lang="sr-Cyrl-R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ОД РНК ДО ДНК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У следећем кораку је дошло до синтезе протеина.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Рибонуклеинска киселина је почела да повезује амино-киселине.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Већина научника сматра да су прве ћелије појавиле управо након овог процеса. Прве мембране формирале су се постепено.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Генетичка информација се затим преселила у ДНК.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Претходно је уследио процес настанка градивних компоненти ДНК.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Затим се еволутивно развијао механизам за транскрипцију и транслацију.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Предност ДНК у односу на РНК је њена стабилност и просторно, временско ограничење процеса транслације.</a:t>
            </a:r>
          </a:p>
          <a:p>
            <a:endParaRPr lang="sr-Cyrl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0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02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ЗБОГ ЧЕГА СУ РНК ВИРУСИ (КАО ШТО ЈЕ КОРОНА) ПОТЕНЦИЈАЛНО ОПАСНИЈИ ОД ДНК?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2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ВЕЛИКО ДРВО ЖИВОТА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74" y="1825625"/>
            <a:ext cx="7358910" cy="4351338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На заједничко порекло свих живих бића указује  то што имају низ заједничких особна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Сви организми имају биохемијске процесе засноване на нуклеинским киселинама.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Велико дрво живота дели се на три основне гране еубактерије, архебактерије и еукариоте.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Најстарије ћелије су биле прокариотске.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Еукариоти су постали од прокариота.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Доказ за то су ћелијске органеле попут хлоропласта и митохондрија. Оне имају своју ДНК и деле се независно од деобе ћелије.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Сматра се да су се ћелијске органеле развиле из симбиозе 2 потпуно засебна организма.</a:t>
            </a:r>
          </a:p>
          <a:p>
            <a:endParaRPr lang="sr-Cyrl-RS" dirty="0"/>
          </a:p>
        </p:txBody>
      </p:sp>
      <p:pic>
        <p:nvPicPr>
          <p:cNvPr id="1028" name="Picture 4" descr="Tree of life (biology) - Simple English Wikipedia, the free encyc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589" y="2357221"/>
            <a:ext cx="4963102" cy="28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69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4182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ТЕМА ЗА РАЗМИШЉАЊЕ</a:t>
            </a:r>
            <a:b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ОДНОС ЕВОЛУЦИЈЕ И КРЕАЦИОНИЗМА И ДЕМАРКАЦИЈА НАУКЕ И РЕЛИГИЈЕ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8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ЗАШТО ЈЕ ЖИВОТ ПОСЕБНА ХЕМИЈСКА ОРГАНИЗАЦИЈА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Star Elements In The Human Body - GO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16" y="2443801"/>
            <a:ext cx="6284777" cy="36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7217923" cy="4867005"/>
          </a:xfrm>
        </p:spPr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Хемијска грађа заједнича је за сву живу и неживу природу.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Уколико „помешамо“ у епрувети све елементе из ћелије нећемо добити живо биће.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Такође угино организам и даље садржи све елементе, чак има очуване и поједине ћелије, </a:t>
            </a:r>
            <a:r>
              <a:rPr lang="sr-Cyrl-RS" b="1" dirty="0" smtClean="0">
                <a:solidFill>
                  <a:schemeClr val="bg1"/>
                </a:solidFill>
              </a:rPr>
              <a:t>али није жив.</a:t>
            </a:r>
            <a:endParaRPr lang="sr-Cyrl-R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ГРАНИЦА  ИЗМЕЂУ ХЕМИЈЕ И БИОЛОГИЈЕ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79891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Природа живота је још недовољно позната да би се могла дати једна задовољавајућа и неспорна дефиниција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Уз то да је живот посебна организација хемијске материје, треба додати да је живот највиша форма кретања материје.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Свакако живот представља најзначајнију и најсложенију појаву природе.</a:t>
            </a:r>
          </a:p>
          <a:p>
            <a:r>
              <a:rPr lang="ru-RU" b="1" dirty="0">
                <a:solidFill>
                  <a:schemeClr val="bg1"/>
                </a:solidFill>
              </a:rPr>
              <a:t>Живот је оно што раздваја физичке системе у којима се одвијају биолошки процеси (као што су сигнализација и процеси самоодржавања), за разлику од оних који немају такве способности или због тога што су им такве функције престале услед смрти или зато што им природно недостају такве функције и класификоване су као неживе. </a:t>
            </a:r>
            <a:endParaRPr lang="sr-Cyrl-R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 ПОЧЕТКУ БЕШЕ....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4 ELEMENTS - GALGALart - Paintings &amp; Prints, Religion, Philosophy, &amp;  Astrology, Astrology &amp; Zodiac, Other Astrology - Art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8" y="1534442"/>
            <a:ext cx="4858327" cy="49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19" y="1825625"/>
            <a:ext cx="7548418" cy="4351338"/>
          </a:xfrm>
        </p:spPr>
        <p:txBody>
          <a:bodyPr>
            <a:normAutofit fontScale="92500" lnSpcReduction="20000"/>
          </a:bodyPr>
          <a:lstStyle/>
          <a:p>
            <a:r>
              <a:rPr lang="sr-Cyrl-RS" sz="3000" dirty="0" smtClean="0">
                <a:solidFill>
                  <a:schemeClr val="bg1"/>
                </a:solidFill>
              </a:rPr>
              <a:t>Још од најранијих времена човек се бавио пореклом живота.</a:t>
            </a:r>
          </a:p>
          <a:p>
            <a:r>
              <a:rPr lang="sr-Cyrl-RS" sz="3000" dirty="0" smtClean="0">
                <a:solidFill>
                  <a:schemeClr val="bg1"/>
                </a:solidFill>
              </a:rPr>
              <a:t>Антички философи, трагајући одговор на питање о пореклу живота, тражили су основне елементе из којих је све настало.</a:t>
            </a:r>
          </a:p>
          <a:p>
            <a:pPr lvl="1"/>
            <a:r>
              <a:rPr lang="sr-Cyrl-RS" sz="2600" dirty="0" smtClean="0">
                <a:solidFill>
                  <a:schemeClr val="bg1"/>
                </a:solidFill>
              </a:rPr>
              <a:t>За Талеса је то вода</a:t>
            </a:r>
          </a:p>
          <a:p>
            <a:pPr lvl="1"/>
            <a:r>
              <a:rPr lang="sr-Cyrl-RS" sz="2600" dirty="0" smtClean="0">
                <a:solidFill>
                  <a:schemeClr val="bg1"/>
                </a:solidFill>
              </a:rPr>
              <a:t>За Хераклита ватра</a:t>
            </a:r>
          </a:p>
          <a:p>
            <a:pPr lvl="1"/>
            <a:r>
              <a:rPr lang="sr-Cyrl-RS" sz="2600" dirty="0" smtClean="0">
                <a:solidFill>
                  <a:schemeClr val="bg1"/>
                </a:solidFill>
              </a:rPr>
              <a:t>Емпедокле- 4. непроменљива елемента:ватра, вода ,земља, ваздух</a:t>
            </a:r>
          </a:p>
          <a:p>
            <a:r>
              <a:rPr lang="sr-Cyrl-RS" sz="3000" dirty="0" smtClean="0">
                <a:solidFill>
                  <a:schemeClr val="bg1"/>
                </a:solidFill>
              </a:rPr>
              <a:t>Књига постања (хришћанство)</a:t>
            </a:r>
            <a:endParaRPr lang="sr-Latn-RS" sz="3000" dirty="0" smtClean="0">
              <a:solidFill>
                <a:schemeClr val="bg1"/>
              </a:solidFill>
            </a:endParaRPr>
          </a:p>
          <a:p>
            <a:r>
              <a:rPr lang="sr-Cyrl-RS" sz="3000" dirty="0" smtClean="0">
                <a:solidFill>
                  <a:schemeClr val="bg1"/>
                </a:solidFill>
              </a:rPr>
              <a:t>Народна веровања: нпр.Муве настају из трулог меса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САВРЕМЕНА ТЕОРИЈА </a:t>
            </a:r>
            <a:r>
              <a:rPr lang="sr-Latn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(A)</a:t>
            </a:r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БИОГЕНЕЗЕ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Abiogeneza, in da takšne koazervato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31" b="-5259"/>
          <a:stretch/>
        </p:blipFill>
        <p:spPr bwMode="auto">
          <a:xfrm>
            <a:off x="7877900" y="1256145"/>
            <a:ext cx="2716208" cy="3740728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biogeneza, in da takšne koazervatov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0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6" t="-287" r="-1" b="-1"/>
          <a:stretch/>
        </p:blipFill>
        <p:spPr bwMode="auto">
          <a:xfrm>
            <a:off x="9499421" y="2923020"/>
            <a:ext cx="2766470" cy="376843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018" y="2290618"/>
            <a:ext cx="79155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Теорија биохемичар Александара Опарина и  генетичара Џона Холдејна (независтан рад)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ХЕМИЈСКА ЕВОЛУЦИЈА ПРЕТХОДИ БИОЛОШКОЈ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Постулиран постепен прелаз од једноставнијих ка сложенијим молекулима.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Кроз више фаза живот је настао из неорганске материје.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</a:rPr>
              <a:t>Савремена тероија биогенезе назива се још и „теорија континуитета“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b="1" dirty="0" smtClean="0"/>
              <a:t> </a:t>
            </a:r>
            <a:r>
              <a:rPr lang="sr-Cyrl-R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13314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78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ДА ЛИ ЗНАТЕ ДА СВАКО ОД НАС ИМА У СЕБИ КОМАДИЋ ЗВЕЗДЕ ?</a:t>
            </a:r>
            <a:b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Мислите о томе...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ХРОНИКА И ВРЕМЕНСКА ПРОГНОЗА НА ЗЕМЉИ ПРЕ 4.МИЛИЈАРДЕ ГОДИНА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Discovery Adds Mystery to Earth's Genesis |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16" y="1690688"/>
            <a:ext cx="4218184" cy="3121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Solar wind entry into the high-latitude terrestrial magnetosphere during  geomagnetically quiet times | Nature Commun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4" y="3016251"/>
            <a:ext cx="3714232" cy="369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73" y="1825625"/>
            <a:ext cx="8213436" cy="4351338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Сматра се да је земља настала пре око 4.6 милијарди година.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У почетку земља је била усијана због сажимања и изложена великим  метеорским бомбардовања (пре 4.2 милијарди година)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У почетку земља није имала океан.</a:t>
            </a:r>
          </a:p>
          <a:p>
            <a:pPr lvl="1"/>
            <a:r>
              <a:rPr lang="sr-Cyrl-RS" dirty="0" smtClean="0">
                <a:solidFill>
                  <a:schemeClr val="bg1"/>
                </a:solidFill>
              </a:rPr>
              <a:t>Једна теорија тврди да су океан и атмосфера настали дегазацијом тла</a:t>
            </a:r>
          </a:p>
          <a:p>
            <a:pPr lvl="1"/>
            <a:r>
              <a:rPr lang="sr-Cyrl-RS" dirty="0" smtClean="0">
                <a:solidFill>
                  <a:schemeClr val="bg1"/>
                </a:solidFill>
              </a:rPr>
              <a:t>Друга теорија сматра да је вода настала ударима комета</a:t>
            </a:r>
          </a:p>
          <a:p>
            <a:endParaRPr lang="sr-Cyrl-R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sr-Cyrl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ХЕМИЈСКИ ЕЛЕМЕНТИ У РАНОЈ ГЕОЛОШКОЈ ЕРИ</a:t>
            </a:r>
            <a:endParaRPr lang="sr-Cyrl-R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У првих 500 милиона година атмосфера се састојала од </a:t>
            </a:r>
            <a:r>
              <a:rPr lang="en-US" dirty="0" smtClean="0">
                <a:solidFill>
                  <a:schemeClr val="bg1"/>
                </a:solidFill>
              </a:rPr>
              <a:t>H, H2O, CH4, CO2.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Пре 3.5 милијарди</a:t>
            </a:r>
            <a:r>
              <a:rPr lang="sr-Latn-RS" dirty="0" smtClean="0">
                <a:solidFill>
                  <a:schemeClr val="bg1"/>
                </a:solidFill>
              </a:rPr>
              <a:t> </a:t>
            </a:r>
            <a:r>
              <a:rPr lang="sr-Cyrl-RS" dirty="0" smtClean="0">
                <a:solidFill>
                  <a:schemeClr val="bg1"/>
                </a:solidFill>
              </a:rPr>
              <a:t>атмосферу чине </a:t>
            </a:r>
            <a:r>
              <a:rPr lang="sr-Latn-RS" dirty="0" smtClean="0">
                <a:solidFill>
                  <a:schemeClr val="bg1"/>
                </a:solidFill>
              </a:rPr>
              <a:t>CO2, CO, H20,</a:t>
            </a:r>
            <a:r>
              <a:rPr lang="sr-Cyrl-RS" dirty="0" smtClean="0">
                <a:solidFill>
                  <a:schemeClr val="bg1"/>
                </a:solidFill>
              </a:rPr>
              <a:t> </a:t>
            </a:r>
            <a:r>
              <a:rPr lang="sr-Latn-RS" dirty="0" smtClean="0">
                <a:solidFill>
                  <a:schemeClr val="bg1"/>
                </a:solidFill>
              </a:rPr>
              <a:t>N2</a:t>
            </a:r>
            <a:r>
              <a:rPr lang="sr-Cyrl-RS" dirty="0" smtClean="0">
                <a:solidFill>
                  <a:schemeClr val="bg1"/>
                </a:solidFill>
              </a:rPr>
              <a:t> и </a:t>
            </a:r>
            <a:r>
              <a:rPr lang="sr-Latn-RS" dirty="0" smtClean="0">
                <a:solidFill>
                  <a:schemeClr val="bg1"/>
                </a:solidFill>
              </a:rPr>
              <a:t>H2.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Првобитна атмосфера је била редуктивног карактера. Ово значи да није било кисеоника.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sr-Cyrl-RS" dirty="0" smtClean="0">
                <a:solidFill>
                  <a:schemeClr val="bg1"/>
                </a:solidFill>
              </a:rPr>
              <a:t>Услед пада температуре на 400-500 </a:t>
            </a:r>
            <a:r>
              <a:rPr lang="sr-Latn-RS" dirty="0" smtClean="0">
                <a:solidFill>
                  <a:schemeClr val="bg1"/>
                </a:solidFill>
              </a:rPr>
              <a:t>C</a:t>
            </a:r>
            <a:r>
              <a:rPr lang="sr-Cyrl-RS" dirty="0" smtClean="0">
                <a:solidFill>
                  <a:schemeClr val="bg1"/>
                </a:solidFill>
              </a:rPr>
              <a:t> , започела је кристализација стена. Овај период карактерисале су кише и муње.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Створен је светски океан</a:t>
            </a:r>
          </a:p>
          <a:p>
            <a:r>
              <a:rPr lang="sr-Cyrl-RS" dirty="0" smtClean="0">
                <a:solidFill>
                  <a:schemeClr val="bg1"/>
                </a:solidFill>
              </a:rPr>
              <a:t>Кисеоник у атмносфери постаје заступљенији тек од пре 2.2 милијарде година.</a:t>
            </a:r>
            <a:endParaRPr lang="sr-Latn-R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1211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Office Theme</vt:lpstr>
      <vt:lpstr>PowerPoint Presentation</vt:lpstr>
      <vt:lpstr>ШТА ЈЕ ЖИВОТ?</vt:lpstr>
      <vt:lpstr>ЗАШТО ЈЕ ЖИВОТ ПОСЕБНА ХЕМИЈСКА ОРГАНИЗАЦИЈА</vt:lpstr>
      <vt:lpstr>ГРАНИЦА  ИЗМЕЂУ ХЕМИЈЕ И БИОЛОГИЈЕ</vt:lpstr>
      <vt:lpstr>У ПОЧЕТКУ БЕШЕ....</vt:lpstr>
      <vt:lpstr>САВРЕМЕНА ТЕОРИЈА (A)БИОГЕНЕЗЕ</vt:lpstr>
      <vt:lpstr>ДА ЛИ ЗНАТЕ ДА СВАКО ОД НАС ИМА У СЕБИ КОМАДИЋ ЗВЕЗДЕ ? Мислите о томе...</vt:lpstr>
      <vt:lpstr>ХРОНИКА И ВРЕМЕНСКА ПРОГНОЗА НА ЗЕМЉИ ПРЕ 4.МИЛИЈАРДЕ ГОДИНА</vt:lpstr>
      <vt:lpstr>ХЕМИЈСКИ ЕЛЕМЕНТИ У РАНОЈ ГЕОЛОШКОЈ ЕРИ</vt:lpstr>
      <vt:lpstr>РАЗВОЈ АТМОСФЕРЕ</vt:lpstr>
      <vt:lpstr>ГЕОЛОШКА СКАЛА</vt:lpstr>
      <vt:lpstr>ПРВИ СТАНОВНИЦИ НА ЗЕМЉИ</vt:lpstr>
      <vt:lpstr>Милер-Јуријев експеримент</vt:lpstr>
      <vt:lpstr>ТОК ЕКСПЕРИМЕНТА И ПРЕБИОТИЧКА СУПА</vt:lpstr>
      <vt:lpstr>ЗА ЉУБИТЕЉЕ ХЕМИЈЕ</vt:lpstr>
      <vt:lpstr>ШТА ЈЕ СТАРИЈЕ КОКОШКА ИЛИ ЈАЈЕ, ОДНОСНО ПРОТЕИНИ ИЛИ НУКЛЕИНСКЕ КИСЕЛИНЕ?</vt:lpstr>
      <vt:lpstr>РНК СВЕТ</vt:lpstr>
      <vt:lpstr>РЕШЕЊЕ ЗАГОНЕТКЕ</vt:lpstr>
      <vt:lpstr>ЗБОГ ЧЕГА УРАЦИЛ НИЈЕ ПРИСУТАН У ДНК? Мислите о томе...</vt:lpstr>
      <vt:lpstr>ОД РНК ДО ДНК</vt:lpstr>
      <vt:lpstr>ЗБОГ ЧЕГА СУ РНК ВИРУСИ (КАО ШТО ЈЕ КОРОНА) ПОТЕНЦИЈАЛНО ОПАСНИЈИ ОД ДНК?</vt:lpstr>
      <vt:lpstr>ВЕЛИКО ДРВО ЖИВОТА</vt:lpstr>
      <vt:lpstr>ТЕМА ЗА РАЗМИШЉАЊЕ  ОДНОС ЕВОЛУЦИЈЕ И КРЕАЦИОНИЗМА И ДЕМАРКАЦИЈА НАУКЕ И РЕЛИГИЈЕ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Jovcev</dc:creator>
  <cp:lastModifiedBy>Dragan Jovcev</cp:lastModifiedBy>
  <cp:revision>24</cp:revision>
  <dcterms:created xsi:type="dcterms:W3CDTF">2021-01-29T04:06:20Z</dcterms:created>
  <dcterms:modified xsi:type="dcterms:W3CDTF">2021-01-29T10:42:05Z</dcterms:modified>
</cp:coreProperties>
</file>